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slides/_rels/slide1.xml.rels" ContentType="application/vnd.openxmlformats-package.relationships+xml"/>
  <Override PartName="/ppt/slides/slide1.xml" ContentType="application/vnd.openxmlformats-officedocument.presentationml.slide+xml"/>
  <Override PartName="/ppt/_rels/presentation.xml.rels" ContentType="application/vnd.openxmlformats-package.relationships+xml"/>
  <Override PartName="/ppt/media/image9.png" ContentType="image/png"/>
  <Override PartName="/ppt/media/image8.png" ContentType="image/png"/>
  <Override PartName="/ppt/media/image7.png" ContentType="image/png"/>
  <Override PartName="/ppt/media/image10.png" ContentType="image/png"/>
  <Override PartName="/ppt/media/image5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6.jpeg" ContentType="image/jpeg"/>
  <Override PartName="/ppt/media/image4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</p:sldIdLst>
  <p:sldSz cx="30275212" cy="42803762"/>
  <p:notesSz cx="7315200" cy="96012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10C5BB9F-0536-4C8E-A6AC-95A36C4AAD3B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TextShape 2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4F5F849-6358-4F44-A062-0760D4949FAF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sana Math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11841480"/>
          </a:xfrm>
          <a:prstGeom prst="rect">
            <a:avLst/>
          </a:prstGeom>
        </p:spPr>
        <p:txBody>
          <a:bodyPr lIns="0" rIns="0" tIns="0" bIns="0"/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27247320" cy="11841480"/>
          </a:xfrm>
          <a:prstGeom prst="rect">
            <a:avLst/>
          </a:prstGeom>
        </p:spPr>
        <p:txBody>
          <a:bodyPr lIns="0" rIns="0" tIns="0" bIns="0"/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sana Math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1547532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sana Math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/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/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1513080" y="11558880"/>
            <a:ext cx="27247320" cy="217396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1513080" y="11558880"/>
            <a:ext cx="27247320" cy="217396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sana Math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sana Math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/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sana Math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sana Math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13440" y="1707840"/>
            <a:ext cx="27247320" cy="33134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sana Math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sana Math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1547532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sana Math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27247320" cy="11841480"/>
          </a:xfrm>
          <a:prstGeom prst="rect">
            <a:avLst/>
          </a:prstGeom>
        </p:spPr>
        <p:txBody>
          <a:bodyPr lIns="0" rIns="0" tIns="0" bIns="0"/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sana Math"/>
              </a:rPr>
              <a:t>Click to edit the title text format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sana Math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4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de-DE" sz="1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de-DE" sz="9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9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de-DE" sz="9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slideLayout" Target="../slideLayouts/slideLayout2.xml"/><Relationship Id="rId10" Type="http://schemas.openxmlformats.org/officeDocument/2006/relationships/notesSlide" Target="../notesSlides/notesSlide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1536840" y="12919680"/>
            <a:ext cx="13258440" cy="566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6000"/>
              </a:lnSpc>
            </a:pPr>
            <a:r>
              <a:rPr b="1" lang="en-US" sz="6000" spc="-1" strike="noStrike">
                <a:solidFill>
                  <a:srgbClr val="2b86b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Fully Convolutional Segmentation Network</a:t>
            </a:r>
            <a:endParaRPr b="0" lang="en-US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Simplified segment classes : road and non-road</a:t>
            </a:r>
            <a:endParaRPr b="0" lang="en-US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Scaled-down FCN32</a:t>
            </a:r>
            <a:endParaRPr b="0" lang="en-US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Compared to high-spec DNN : DeepLab, ResNet</a:t>
            </a:r>
            <a:endParaRPr b="0" lang="en-US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Pre-experiment training using Cityscape dataset</a:t>
            </a:r>
            <a:endParaRPr b="0" lang="en-US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TextShape 2"/>
          <p:cNvSpPr txBox="1"/>
          <p:nvPr/>
        </p:nvSpPr>
        <p:spPr>
          <a:xfrm>
            <a:off x="1246680" y="1326600"/>
            <a:ext cx="27307440" cy="1679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de-DE" sz="10500" spc="-1" strike="noStrike">
                <a:solidFill>
                  <a:srgbClr val="2b86b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Semantic Road Segmentation for 1/8 Car </a:t>
            </a:r>
            <a:r>
              <a:rPr b="1" lang="de-DE" sz="10500" spc="-1" strike="noStrike">
                <a:solidFill>
                  <a:srgbClr val="2b86b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
</a:t>
            </a:r>
            <a:r>
              <a:rPr b="0" lang="de-DE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Eirik Fagerhaug, Novian Habibie</a:t>
            </a:r>
            <a:r>
              <a:rPr b="1" lang="de-DE" sz="10500" spc="-1" strike="noStrike">
                <a:solidFill>
                  <a:srgbClr val="2b86b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
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sana Math"/>
            </a:endParaRPr>
          </a:p>
        </p:txBody>
      </p:sp>
      <p:sp>
        <p:nvSpPr>
          <p:cNvPr id="43" name="CustomShape 3"/>
          <p:cNvSpPr/>
          <p:nvPr/>
        </p:nvSpPr>
        <p:spPr>
          <a:xfrm>
            <a:off x="1536840" y="5381640"/>
            <a:ext cx="13254840" cy="562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6000"/>
              </a:lnSpc>
            </a:pPr>
            <a:r>
              <a:rPr b="1" lang="en-US" sz="6000" spc="-1" strike="noStrike">
                <a:solidFill>
                  <a:srgbClr val="2b86b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Project goals</a:t>
            </a:r>
            <a:endParaRPr b="0" lang="en-US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Detect the road in input images using semantic segmentation</a:t>
            </a:r>
            <a:endParaRPr b="0" lang="en-US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Scaled-down Deep Neural Network to fit in limited resources (race car model)</a:t>
            </a:r>
            <a:endParaRPr b="0" lang="en-US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Create annotated ground truth of simulation track semi-automatically</a:t>
            </a:r>
            <a:endParaRPr b="0" lang="en-US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4" name="Picture 27" descr=""/>
          <p:cNvPicPr/>
          <p:nvPr/>
        </p:nvPicPr>
        <p:blipFill>
          <a:blip r:embed="rId1"/>
          <a:stretch/>
        </p:blipFill>
        <p:spPr>
          <a:xfrm>
            <a:off x="15085080" y="20951280"/>
            <a:ext cx="104400" cy="132840"/>
          </a:xfrm>
          <a:prstGeom prst="rect">
            <a:avLst/>
          </a:prstGeom>
          <a:ln>
            <a:noFill/>
          </a:ln>
        </p:spPr>
      </p:pic>
      <p:sp>
        <p:nvSpPr>
          <p:cNvPr id="45" name="Line 4"/>
          <p:cNvSpPr/>
          <p:nvPr/>
        </p:nvSpPr>
        <p:spPr>
          <a:xfrm>
            <a:off x="1386720" y="23821200"/>
            <a:ext cx="27461160" cy="360"/>
          </a:xfrm>
          <a:prstGeom prst="line">
            <a:avLst/>
          </a:prstGeom>
          <a:ln w="139680">
            <a:solidFill>
              <a:srgbClr val="c0c0c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Line 5"/>
          <p:cNvSpPr/>
          <p:nvPr/>
        </p:nvSpPr>
        <p:spPr>
          <a:xfrm>
            <a:off x="1386720" y="12223080"/>
            <a:ext cx="27461160" cy="360"/>
          </a:xfrm>
          <a:prstGeom prst="line">
            <a:avLst/>
          </a:prstGeom>
          <a:ln w="139680">
            <a:solidFill>
              <a:srgbClr val="c0c0c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Line 6"/>
          <p:cNvSpPr/>
          <p:nvPr/>
        </p:nvSpPr>
        <p:spPr>
          <a:xfrm>
            <a:off x="1386720" y="40143240"/>
            <a:ext cx="27461160" cy="360"/>
          </a:xfrm>
          <a:prstGeom prst="line">
            <a:avLst/>
          </a:prstGeom>
          <a:ln w="139680">
            <a:solidFill>
              <a:srgbClr val="c0c0c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CustomShape 7"/>
          <p:cNvSpPr/>
          <p:nvPr/>
        </p:nvSpPr>
        <p:spPr>
          <a:xfrm>
            <a:off x="15401160" y="12919680"/>
            <a:ext cx="13258440" cy="451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6000"/>
              </a:lnSpc>
            </a:pPr>
            <a:r>
              <a:rPr b="1" lang="en-US" sz="6000" spc="-1" strike="noStrike">
                <a:solidFill>
                  <a:srgbClr val="2b86b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Environment Representation</a:t>
            </a:r>
            <a:endParaRPr b="0" lang="en-US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Remote-controlled 1/8 car model (manual driving)</a:t>
            </a:r>
            <a:endParaRPr b="0" lang="en-US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Input as sequence of images from Basler camera</a:t>
            </a:r>
            <a:endParaRPr b="0" lang="en-US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Hand-made car track</a:t>
            </a:r>
            <a:endParaRPr b="0" lang="en-US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Using motion capture system as position tracking</a:t>
            </a:r>
            <a:endParaRPr b="0" lang="en-US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CustomShape 8"/>
          <p:cNvSpPr/>
          <p:nvPr/>
        </p:nvSpPr>
        <p:spPr>
          <a:xfrm>
            <a:off x="1536840" y="24435720"/>
            <a:ext cx="13258440" cy="771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6000" spc="-1" strike="noStrike">
                <a:solidFill>
                  <a:srgbClr val="2b86b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Semi-automatic dataset generation</a:t>
            </a:r>
            <a:endParaRPr b="1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Car track as set of polygons, captured manually using marker wand. Interpolated to get smoother polygons</a:t>
            </a:r>
            <a:endParaRPr b="1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Record raw image from with calibrated camera (undistorted) and pose of car from MoCap system as ROS bagfile</a:t>
            </a:r>
            <a:endParaRPr b="1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Create label images by backproject seen polygons in camera field-of-view w.r.t pose of car to 2D images</a:t>
            </a:r>
            <a:endParaRPr b="1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CustomShape 9"/>
          <p:cNvSpPr/>
          <p:nvPr/>
        </p:nvSpPr>
        <p:spPr>
          <a:xfrm>
            <a:off x="15401160" y="24435720"/>
            <a:ext cx="13258440" cy="562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6000"/>
              </a:lnSpc>
            </a:pPr>
            <a:r>
              <a:rPr b="1" lang="en-US" sz="6000" spc="-1" strike="noStrike">
                <a:solidFill>
                  <a:srgbClr val="2b86b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Result</a:t>
            </a:r>
            <a:endParaRPr b="0" lang="en-US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Live ground truth visualization (label image &amp; seen polygons)</a:t>
            </a:r>
            <a:endParaRPr b="0" lang="en-US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Fast road segmentation using scaled-down FCN32 (xx second per image)</a:t>
            </a:r>
            <a:endParaRPr b="0" lang="en-US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High-spec DNNs have better results, but slower segmentation speed</a:t>
            </a:r>
            <a:endParaRPr b="0" lang="en-US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Line 10"/>
          <p:cNvSpPr/>
          <p:nvPr/>
        </p:nvSpPr>
        <p:spPr>
          <a:xfrm>
            <a:off x="1387080" y="4695480"/>
            <a:ext cx="27461160" cy="360"/>
          </a:xfrm>
          <a:prstGeom prst="line">
            <a:avLst/>
          </a:prstGeom>
          <a:ln w="139680">
            <a:solidFill>
              <a:srgbClr val="c0c0c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2" name="" descr=""/>
          <p:cNvPicPr/>
          <p:nvPr/>
        </p:nvPicPr>
        <p:blipFill>
          <a:blip r:embed="rId2"/>
          <a:stretch/>
        </p:blipFill>
        <p:spPr>
          <a:xfrm>
            <a:off x="2072160" y="18636840"/>
            <a:ext cx="6340320" cy="4735800"/>
          </a:xfrm>
          <a:prstGeom prst="rect">
            <a:avLst/>
          </a:prstGeom>
          <a:ln>
            <a:noFill/>
          </a:ln>
        </p:spPr>
      </p:pic>
      <p:pic>
        <p:nvPicPr>
          <p:cNvPr id="53" name="" descr=""/>
          <p:cNvPicPr/>
          <p:nvPr/>
        </p:nvPicPr>
        <p:blipFill>
          <a:blip r:embed="rId3"/>
          <a:stretch/>
        </p:blipFill>
        <p:spPr>
          <a:xfrm>
            <a:off x="7685640" y="18582120"/>
            <a:ext cx="6463080" cy="4826520"/>
          </a:xfrm>
          <a:prstGeom prst="rect">
            <a:avLst/>
          </a:prstGeom>
          <a:ln>
            <a:noFill/>
          </a:ln>
        </p:spPr>
      </p:pic>
      <p:pic>
        <p:nvPicPr>
          <p:cNvPr id="54" name="" descr=""/>
          <p:cNvPicPr/>
          <p:nvPr/>
        </p:nvPicPr>
        <p:blipFill>
          <a:blip r:embed="rId4"/>
          <a:stretch/>
        </p:blipFill>
        <p:spPr>
          <a:xfrm>
            <a:off x="15891480" y="18824760"/>
            <a:ext cx="5414040" cy="4060440"/>
          </a:xfrm>
          <a:prstGeom prst="rect">
            <a:avLst/>
          </a:prstGeom>
          <a:ln>
            <a:noFill/>
          </a:ln>
        </p:spPr>
      </p:pic>
      <p:pic>
        <p:nvPicPr>
          <p:cNvPr id="55" name="" descr=""/>
          <p:cNvPicPr/>
          <p:nvPr/>
        </p:nvPicPr>
        <p:blipFill>
          <a:blip r:embed="rId5"/>
          <a:stretch/>
        </p:blipFill>
        <p:spPr>
          <a:xfrm>
            <a:off x="1933920" y="33192720"/>
            <a:ext cx="7132320" cy="5604480"/>
          </a:xfrm>
          <a:prstGeom prst="rect">
            <a:avLst/>
          </a:prstGeom>
          <a:ln>
            <a:noFill/>
          </a:ln>
        </p:spPr>
      </p:pic>
      <p:pic>
        <p:nvPicPr>
          <p:cNvPr id="56" name="" descr=""/>
          <p:cNvPicPr/>
          <p:nvPr/>
        </p:nvPicPr>
        <p:blipFill>
          <a:blip r:embed="rId6"/>
          <a:stretch/>
        </p:blipFill>
        <p:spPr>
          <a:xfrm>
            <a:off x="9459360" y="33284160"/>
            <a:ext cx="4939920" cy="2658600"/>
          </a:xfrm>
          <a:prstGeom prst="rect">
            <a:avLst/>
          </a:prstGeom>
          <a:ln>
            <a:noFill/>
          </a:ln>
        </p:spPr>
      </p:pic>
      <p:pic>
        <p:nvPicPr>
          <p:cNvPr id="57" name="" descr=""/>
          <p:cNvPicPr/>
          <p:nvPr/>
        </p:nvPicPr>
        <p:blipFill>
          <a:blip r:embed="rId7"/>
          <a:stretch/>
        </p:blipFill>
        <p:spPr>
          <a:xfrm>
            <a:off x="9439560" y="36210240"/>
            <a:ext cx="4927320" cy="2651760"/>
          </a:xfrm>
          <a:prstGeom prst="rect">
            <a:avLst/>
          </a:prstGeom>
          <a:ln>
            <a:noFill/>
          </a:ln>
        </p:spPr>
      </p:pic>
      <p:pic>
        <p:nvPicPr>
          <p:cNvPr id="58" name="" descr=""/>
          <p:cNvPicPr/>
          <p:nvPr/>
        </p:nvPicPr>
        <p:blipFill>
          <a:blip r:embed="rId8"/>
          <a:stretch/>
        </p:blipFill>
        <p:spPr>
          <a:xfrm>
            <a:off x="15910560" y="31181040"/>
            <a:ext cx="6813360" cy="401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Uni_Poster03_E1_Office_A0_RGB_Office2002</Template>
  <TotalTime>17724</TotalTime>
  <Application>LibreOffice/5.1.6.2$Linux_X86_64 LibreOffice_project/10m0$Build-2</Application>
  <Company>Uni Freiburg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2011-07-29T16:28:31Z</dcterms:created>
  <dc:creator>Mamba</dc:creator>
  <dc:description/>
  <dc:language>en-US</dc:language>
  <cp:lastModifiedBy/>
  <cp:lastPrinted>2009-07-17T10:14:46Z</cp:lastPrinted>
  <dcterms:modified xsi:type="dcterms:W3CDTF">2018-07-17T06:29:53Z</dcterms:modified>
  <cp:revision>716</cp:revision>
  <dc:subject/>
  <dc:title>Slide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Uni Freiburg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Custom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</vt:i4>
  </property>
</Properties>
</file>